
<file path=[Content_Types].xml><?xml version="1.0" encoding="utf-8"?>
<Types xmlns="http://schemas.openxmlformats.org/package/2006/content-types">
  <Default Extension="gif" ContentType="image/gif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84" r:id="rId3"/>
    <p:sldId id="285" r:id="rId4"/>
    <p:sldId id="280" r:id="rId5"/>
    <p:sldId id="287" r:id="rId6"/>
    <p:sldId id="288" r:id="rId7"/>
    <p:sldId id="296" r:id="rId8"/>
    <p:sldId id="276" r:id="rId9"/>
    <p:sldId id="289" r:id="rId10"/>
    <p:sldId id="290" r:id="rId11"/>
    <p:sldId id="292" r:id="rId12"/>
    <p:sldId id="297" r:id="rId13"/>
    <p:sldId id="293" r:id="rId14"/>
    <p:sldId id="294" r:id="rId15"/>
    <p:sldId id="295" r:id="rId16"/>
    <p:sldId id="265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807F83"/>
    <a:srgbClr val="4F2683"/>
    <a:srgbClr val="F6AC41"/>
    <a:srgbClr val="DE3B3C"/>
    <a:srgbClr val="ABC61F"/>
    <a:srgbClr val="1573BD"/>
    <a:srgbClr val="3C1B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30"/>
    <p:restoredTop sz="94555"/>
  </p:normalViewPr>
  <p:slideViewPr>
    <p:cSldViewPr snapToGrid="0" snapToObjects="1">
      <p:cViewPr varScale="1">
        <p:scale>
          <a:sx n="106" d="100"/>
          <a:sy n="106" d="100"/>
        </p:scale>
        <p:origin x="199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9E7E02-177F-1742-9B54-4359DFA80663}" type="datetimeFigureOut">
              <a:rPr lang="en-US" smtClean="0"/>
              <a:t>4/5/24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90D64E-5987-2D4B-9D87-3BA09D935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8915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gif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A97568-298B-6740-9B9F-550E69FACD20}" type="datetimeFigureOut">
              <a:rPr lang="en-US" smtClean="0"/>
              <a:t>4/5/24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DC7D68-8AC4-0440-B1C1-67A64591B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458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419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3018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T" dirty="0"/>
              <a:t>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3695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C7D68-8AC4-0440-B1C1-67A64591BBB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419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C84AB-48C3-F442-901D-0D73BD0D824F}" type="datetime1">
              <a:rPr lang="en-US" smtClean="0"/>
              <a:t>4/5/24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273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3BB71-CC0C-2544-8364-0C4FA8F7C7A9}" type="datetime1">
              <a:rPr lang="en-US" smtClean="0"/>
              <a:t>4/5/24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881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E5B6B-8448-7F47-B610-C536017D65FD}" type="datetime1">
              <a:rPr lang="en-US" smtClean="0"/>
              <a:t>4/5/24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05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FB909-E7B4-6C48-BEC5-1DA41438D2EB}" type="datetime1">
              <a:rPr lang="en-US" smtClean="0"/>
              <a:t>4/5/24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936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0C98E-FB83-6343-9162-A5742B85CEA7}" type="datetime1">
              <a:rPr lang="en-US" smtClean="0"/>
              <a:t>4/5/24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723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9F2CE-DB30-3045-9E67-FB1030907EA1}" type="datetime1">
              <a:rPr lang="en-US" smtClean="0"/>
              <a:t>4/5/24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721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F4536-2C07-6B42-AC7D-5D22E5C1AA96}" type="datetime1">
              <a:rPr lang="en-US" smtClean="0"/>
              <a:t>4/5/24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641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33078-EAA2-E44D-B241-BB00BA4E209F}" type="datetime1">
              <a:rPr lang="en-US" smtClean="0"/>
              <a:t>4/5/24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255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460C7-71BB-5C4C-871E-607A927C9616}" type="datetime1">
              <a:rPr lang="en-US" smtClean="0"/>
              <a:t>4/5/24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64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186D5-5B46-1B46-8D53-44B0A32FB1EB}" type="datetime1">
              <a:rPr lang="en-US" smtClean="0"/>
              <a:t>4/5/24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866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64487-173A-BA4B-A3FB-2D91CAABAF80}" type="datetime1">
              <a:rPr lang="en-US" smtClean="0"/>
              <a:t>4/5/24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190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7DCBD-E78A-8045-8610-612F4DB985E4}" type="datetime1">
              <a:rPr lang="en-US" smtClean="0"/>
              <a:t>4/5/24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F8058-3785-FA4E-971F-CD5983288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07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1.jp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72"/>
            <a:ext cx="9144000" cy="6858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499DA5-2C3E-411E-7C88-91ACA91CF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597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E3BFB-AC42-A629-35BC-D6CFD256F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>
                <a:solidFill>
                  <a:srgbClr val="3B1B70"/>
                </a:solidFill>
                <a:latin typeface="Arial"/>
                <a:ea typeface="+mn-ea"/>
              </a:rPr>
              <a:t>SHAP Background</a:t>
            </a:r>
            <a:endParaRPr lang="en-CA" sz="4000" b="1" dirty="0">
              <a:solidFill>
                <a:srgbClr val="3B1B70"/>
              </a:solidFill>
              <a:latin typeface="Arial"/>
              <a:ea typeface="+mn-ea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D666E-B63D-070F-A86C-B8794979E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SHAP 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is inspired by concepts from game theory.</a:t>
            </a:r>
            <a:endParaRPr lang="en-US" dirty="0"/>
          </a:p>
          <a:p>
            <a:r>
              <a:rPr lang="en-US" dirty="0"/>
              <a:t>Game: multiple players come together to achieve a certain outcome.</a:t>
            </a:r>
          </a:p>
          <a:p>
            <a:r>
              <a:rPr lang="en-US" dirty="0"/>
              <a:t>Game outcome when no players are present: refers to the baseline outcome before any of the players contribute.</a:t>
            </a:r>
          </a:p>
          <a:p>
            <a:r>
              <a:rPr lang="en-US" dirty="0"/>
              <a:t>Game outcome when all players are present: total value generated when all participants contribute to the game. </a:t>
            </a:r>
          </a:p>
          <a:p>
            <a:r>
              <a:rPr lang="en-US" dirty="0"/>
              <a:t>Shapley values: distributing the total payoff among the players. </a:t>
            </a:r>
          </a:p>
          <a:p>
            <a:pPr lvl="1"/>
            <a:r>
              <a:rPr lang="en-US" dirty="0"/>
              <a:t>considering all possible combinations of player participation to determine each player's marginal contribution to the game.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CEBEB7-C158-F31B-225E-555390B67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874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4DC15-E609-F03C-0A7D-DE6EF763D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>
                <a:solidFill>
                  <a:srgbClr val="3B1B70"/>
                </a:solidFill>
                <a:latin typeface="Arial"/>
                <a:ea typeface="+mn-ea"/>
              </a:rPr>
              <a:t>SHAP Algorithm</a:t>
            </a:r>
            <a:endParaRPr lang="en-CA" sz="4000" b="1" dirty="0">
              <a:solidFill>
                <a:srgbClr val="3B1B70"/>
              </a:solidFill>
              <a:latin typeface="Arial"/>
              <a:ea typeface="+mn-ea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59B62B-115D-0499-96F0-81CEEF033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11</a:t>
            </a:fld>
            <a:endParaRPr lang="en-US"/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A9F31556-1CEF-E329-A8F7-5020F7727022}"/>
              </a:ext>
            </a:extLst>
          </p:cNvPr>
          <p:cNvSpPr/>
          <p:nvPr/>
        </p:nvSpPr>
        <p:spPr>
          <a:xfrm>
            <a:off x="457200" y="1335756"/>
            <a:ext cx="4770582" cy="1225010"/>
          </a:xfrm>
          <a:prstGeom prst="flowChartAlternateProcess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b="1" dirty="0">
                <a:solidFill>
                  <a:srgbClr val="0D0D0D"/>
                </a:solidFill>
                <a:latin typeface="Segoe UI" panose="020B0502040204020203" pitchFamily="34" charset="0"/>
              </a:rPr>
              <a:t>Baseline (E[f(X)])</a:t>
            </a:r>
          </a:p>
          <a:p>
            <a:pPr algn="ctr"/>
            <a:r>
              <a:rPr lang="en-CA" sz="1600" dirty="0">
                <a:solidFill>
                  <a:schemeClr val="tx1"/>
                </a:solidFill>
              </a:rPr>
              <a:t>(Background/Reference data)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Expected value of the model output over the dataset </a:t>
            </a:r>
            <a:endParaRPr lang="en-CA" sz="1600" dirty="0">
              <a:solidFill>
                <a:schemeClr val="tx1"/>
              </a:solidFill>
            </a:endParaRPr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238A2A14-5473-2B70-83A8-08ECB79B3134}"/>
              </a:ext>
            </a:extLst>
          </p:cNvPr>
          <p:cNvSpPr/>
          <p:nvPr/>
        </p:nvSpPr>
        <p:spPr>
          <a:xfrm>
            <a:off x="2286000" y="2728482"/>
            <a:ext cx="6557818" cy="969819"/>
          </a:xfrm>
          <a:prstGeom prst="flowChartAlternateProcess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b="1" dirty="0">
                <a:solidFill>
                  <a:srgbClr val="0D0D0D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Real Outcome (f(x))</a:t>
            </a:r>
            <a:endParaRPr lang="en-CA" sz="1600" b="1" dirty="0">
              <a:solidFill>
                <a:srgbClr val="0D0D0D"/>
              </a:solidFill>
              <a:latin typeface="Segoe UI" panose="020B0502040204020203" pitchFamily="34" charset="0"/>
              <a:ea typeface="Times New Roman" panose="02020603050405020304" pitchFamily="18" charset="0"/>
            </a:endParaRPr>
          </a:p>
          <a:p>
            <a:pPr algn="ctr"/>
            <a:r>
              <a:rPr lang="en-CA" sz="1600" dirty="0">
                <a:solidFill>
                  <a:schemeClr val="tx1"/>
                </a:solidFill>
              </a:rPr>
              <a:t>Actual prediction made by the model for a specific observation</a:t>
            </a: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9E975D67-AEC9-3514-433D-203EBF73B729}"/>
              </a:ext>
            </a:extLst>
          </p:cNvPr>
          <p:cNvSpPr/>
          <p:nvPr/>
        </p:nvSpPr>
        <p:spPr>
          <a:xfrm>
            <a:off x="457200" y="3871498"/>
            <a:ext cx="6313055" cy="969819"/>
          </a:xfrm>
          <a:prstGeom prst="flowChartAlternateProcess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dirty="0">
                <a:solidFill>
                  <a:schemeClr val="tx1"/>
                </a:solidFill>
              </a:rPr>
              <a:t>How much each feature contributes to moving the prediction from the baseline to the actual model output for a specific observation.</a:t>
            </a:r>
          </a:p>
        </p:txBody>
      </p:sp>
      <p:sp>
        <p:nvSpPr>
          <p:cNvPr id="8" name="Callout: Line 7">
            <a:extLst>
              <a:ext uri="{FF2B5EF4-FFF2-40B4-BE49-F238E27FC236}">
                <a16:creationId xmlns:a16="http://schemas.microsoft.com/office/drawing/2014/main" id="{CAD8F960-6444-28EC-85CA-1CD7A27B15A8}"/>
              </a:ext>
            </a:extLst>
          </p:cNvPr>
          <p:cNvSpPr/>
          <p:nvPr/>
        </p:nvSpPr>
        <p:spPr>
          <a:xfrm>
            <a:off x="5486400" y="1495679"/>
            <a:ext cx="554182" cy="452582"/>
          </a:xfrm>
          <a:prstGeom prst="borderCallout1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500</a:t>
            </a:r>
            <a:endParaRPr lang="en-CA" dirty="0">
              <a:solidFill>
                <a:sysClr val="windowText" lastClr="000000"/>
              </a:solidFill>
            </a:endParaRPr>
          </a:p>
        </p:txBody>
      </p:sp>
      <p:sp>
        <p:nvSpPr>
          <p:cNvPr id="11" name="Flowchart: Alternate Process 10">
            <a:extLst>
              <a:ext uri="{FF2B5EF4-FFF2-40B4-BE49-F238E27FC236}">
                <a16:creationId xmlns:a16="http://schemas.microsoft.com/office/drawing/2014/main" id="{A48117E4-72E2-D5D0-A05B-F5F0F321779C}"/>
              </a:ext>
            </a:extLst>
          </p:cNvPr>
          <p:cNvSpPr/>
          <p:nvPr/>
        </p:nvSpPr>
        <p:spPr>
          <a:xfrm>
            <a:off x="1524000" y="5009033"/>
            <a:ext cx="7407564" cy="969819"/>
          </a:xfrm>
          <a:prstGeom prst="flowChartAlternateProcess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1600" dirty="0">
                <a:solidFill>
                  <a:srgbClr val="404040"/>
                </a:solidFill>
                <a:effectLst/>
                <a:latin typeface="Lato" panose="020F0502020204030203" pitchFamily="34" charset="0"/>
                <a:ea typeface="Aptos" panose="020B0004020202020204" pitchFamily="34" charset="0"/>
                <a:cs typeface="Arial" panose="020B0604020202020204" pitchFamily="34" charset="0"/>
              </a:rPr>
              <a:t>SHAP values of all the input features will always sum up to the difference between baseline (expected) model output and the current predicted output. </a:t>
            </a:r>
            <a:endParaRPr lang="en-CA" sz="1600" dirty="0"/>
          </a:p>
        </p:txBody>
      </p:sp>
    </p:spTree>
    <p:extLst>
      <p:ext uri="{BB962C8B-B14F-4D97-AF65-F5344CB8AC3E}">
        <p14:creationId xmlns:p14="http://schemas.microsoft.com/office/powerpoint/2010/main" val="37477574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70A54-7D72-6EA5-330A-8871F017B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>
                <a:solidFill>
                  <a:srgbClr val="3B1B70"/>
                </a:solidFill>
                <a:latin typeface="Arial"/>
                <a:ea typeface="+mn-ea"/>
              </a:rPr>
              <a:t>SHAP for RL</a:t>
            </a:r>
            <a:endParaRPr lang="en-CA" sz="4000" b="1" dirty="0">
              <a:solidFill>
                <a:srgbClr val="3B1B70"/>
              </a:solidFill>
              <a:latin typeface="Arial"/>
              <a:ea typeface="+mn-ea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376722-EBAF-3C1B-6F0F-1FB1183E1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12</a:t>
            </a:fld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2FA9691-2095-A701-1D7A-96923BCB083E}"/>
              </a:ext>
            </a:extLst>
          </p:cNvPr>
          <p:cNvSpPr/>
          <p:nvPr/>
        </p:nvSpPr>
        <p:spPr>
          <a:xfrm>
            <a:off x="848869" y="1417638"/>
            <a:ext cx="3483864" cy="4590288"/>
          </a:xfrm>
          <a:prstGeom prst="roundRect">
            <a:avLst/>
          </a:prstGeom>
          <a:noFill/>
          <a:ln w="76200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DQN</a:t>
            </a:r>
          </a:p>
          <a:p>
            <a:pPr algn="ctr"/>
            <a:endParaRPr lang="en-US" sz="1600" dirty="0">
              <a:solidFill>
                <a:schemeClr val="tx1"/>
              </a:solidFill>
            </a:endParaRP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The goal of DQN is to learn a policy. It uses a neural network to approximate the Q-function (</a:t>
            </a:r>
            <a:r>
              <a:rPr lang="en-CA" sz="1600" kern="0" dirty="0"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prediction of total reward).</a:t>
            </a:r>
          </a:p>
          <a:p>
            <a:pPr algn="ctr"/>
            <a:endParaRPr lang="en-US" sz="1600" dirty="0">
              <a:solidFill>
                <a:schemeClr val="tx1"/>
              </a:solidFill>
            </a:endParaRP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In our XRL, maximum Q-value across all possible actions is achieved.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We are interested in calculating the importance of each feature toward the maximum Q-value.</a:t>
            </a:r>
            <a:endParaRPr lang="en-CA" sz="1600" dirty="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FA3626A-F939-1E3D-C0EA-A47D145EF668}"/>
              </a:ext>
            </a:extLst>
          </p:cNvPr>
          <p:cNvSpPr/>
          <p:nvPr/>
        </p:nvSpPr>
        <p:spPr>
          <a:xfrm>
            <a:off x="4811269" y="1417638"/>
            <a:ext cx="3483864" cy="4590288"/>
          </a:xfrm>
          <a:prstGeom prst="roundRect">
            <a:avLst/>
          </a:prstGeom>
          <a:noFill/>
          <a:ln w="76200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kern="0" dirty="0">
                <a:solidFill>
                  <a:schemeClr val="tx1"/>
                </a:solidFill>
              </a:rPr>
              <a:t>A2C and PPO</a:t>
            </a:r>
          </a:p>
          <a:p>
            <a:pPr algn="ctr"/>
            <a:endParaRPr lang="en-US" sz="1600" kern="0" dirty="0">
              <a:solidFill>
                <a:schemeClr val="tx1"/>
              </a:solidFill>
            </a:endParaRPr>
          </a:p>
          <a:p>
            <a:pPr algn="ctr"/>
            <a:r>
              <a:rPr lang="en-US" sz="1600" kern="0" dirty="0">
                <a:solidFill>
                  <a:schemeClr val="tx1"/>
                </a:solidFill>
              </a:rPr>
              <a:t>In actor-critic algorithms, an actor decides which action to take, and a critic evaluates the taken action.</a:t>
            </a:r>
          </a:p>
          <a:p>
            <a:pPr algn="ctr"/>
            <a:endParaRPr lang="en-US" sz="1600" kern="0" dirty="0">
              <a:solidFill>
                <a:schemeClr val="tx1"/>
              </a:solidFill>
            </a:endParaRPr>
          </a:p>
          <a:p>
            <a:pPr algn="ctr"/>
            <a:r>
              <a:rPr lang="en-US" sz="1600" kern="0" dirty="0">
                <a:solidFill>
                  <a:schemeClr val="tx1"/>
                </a:solidFill>
              </a:rPr>
              <a:t>In our XRL, the value of the state (prediction of the expected returns from that state) is estimated by the critic as the output.</a:t>
            </a:r>
          </a:p>
          <a:p>
            <a:pPr algn="ctr"/>
            <a:r>
              <a:rPr lang="en-US" sz="1600" kern="0" dirty="0">
                <a:solidFill>
                  <a:schemeClr val="tx1"/>
                </a:solidFill>
              </a:rPr>
              <a:t>We are interested in calculating the importance of each feature toward the estimated state value.</a:t>
            </a:r>
            <a:endParaRPr lang="en-CA" sz="1600" kern="0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  <a:latin typeface="Segoe UI" panose="020B0502040204020203" pitchFamily="34" charset="0"/>
              <a:ea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0618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2527C-EC3F-DEA3-8365-C3EB3B786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000" b="1" dirty="0">
                <a:solidFill>
                  <a:srgbClr val="3B1B70"/>
                </a:solidFill>
                <a:latin typeface="Arial"/>
                <a:ea typeface="+mn-ea"/>
              </a:rPr>
              <a:t>Local SHAP Results</a:t>
            </a:r>
          </a:p>
        </p:txBody>
      </p:sp>
      <p:pic>
        <p:nvPicPr>
          <p:cNvPr id="6" name="Content Placeholder 5" descr="A graph with numbers and a red and blue rectangle&#10;&#10;Description automatically generated">
            <a:extLst>
              <a:ext uri="{FF2B5EF4-FFF2-40B4-BE49-F238E27FC236}">
                <a16:creationId xmlns:a16="http://schemas.microsoft.com/office/drawing/2014/main" id="{0BCAAA60-D535-334B-C7C1-24F8E08CF6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790" y="1450201"/>
            <a:ext cx="4024861" cy="217594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A5724-16D1-54D0-8682-57C9450C4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13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9599B2-4B58-6797-949D-ED684C7033F3}"/>
              </a:ext>
            </a:extLst>
          </p:cNvPr>
          <p:cNvSpPr txBox="1"/>
          <p:nvPr/>
        </p:nvSpPr>
        <p:spPr>
          <a:xfrm>
            <a:off x="1852932" y="3484528"/>
            <a:ext cx="1182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DQN</a:t>
            </a:r>
            <a:endParaRPr lang="en-CA" dirty="0"/>
          </a:p>
        </p:txBody>
      </p:sp>
      <p:pic>
        <p:nvPicPr>
          <p:cNvPr id="9" name="Picture 8" descr="A graph with red and blue rectangles&#10;&#10;Description automatically generated">
            <a:extLst>
              <a:ext uri="{FF2B5EF4-FFF2-40B4-BE49-F238E27FC236}">
                <a16:creationId xmlns:a16="http://schemas.microsoft.com/office/drawing/2014/main" id="{31107347-492E-20AF-4028-466ED2BC14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6136" y="1336329"/>
            <a:ext cx="4184074" cy="2262015"/>
          </a:xfrm>
          <a:prstGeom prst="rect">
            <a:avLst/>
          </a:prstGeom>
        </p:spPr>
      </p:pic>
      <p:pic>
        <p:nvPicPr>
          <p:cNvPr id="11" name="Picture 10" descr="A graph with different colored bars&#10;&#10;Description automatically generated">
            <a:extLst>
              <a:ext uri="{FF2B5EF4-FFF2-40B4-BE49-F238E27FC236}">
                <a16:creationId xmlns:a16="http://schemas.microsoft.com/office/drawing/2014/main" id="{D34F0B65-DEE7-D546-D844-4CD57FF6AA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4059" y="3641397"/>
            <a:ext cx="4255882" cy="230083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89E2803-E1D5-752D-2BE7-24BC22F8B746}"/>
              </a:ext>
            </a:extLst>
          </p:cNvPr>
          <p:cNvSpPr txBox="1"/>
          <p:nvPr/>
        </p:nvSpPr>
        <p:spPr>
          <a:xfrm>
            <a:off x="6841453" y="3441475"/>
            <a:ext cx="1182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A2C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0DBC00-C358-4B65-030F-7FDE1F8B1430}"/>
              </a:ext>
            </a:extLst>
          </p:cNvPr>
          <p:cNvSpPr txBox="1"/>
          <p:nvPr/>
        </p:nvSpPr>
        <p:spPr>
          <a:xfrm>
            <a:off x="4456489" y="5849077"/>
            <a:ext cx="1182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PPO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1970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2527C-EC3F-DEA3-8365-C3EB3B786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000" b="1" dirty="0">
                <a:solidFill>
                  <a:srgbClr val="3B1B70"/>
                </a:solidFill>
                <a:latin typeface="Arial"/>
                <a:ea typeface="+mn-ea"/>
              </a:rPr>
              <a:t>Global SHAP Results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A5724-16D1-54D0-8682-57C9450C4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14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9599B2-4B58-6797-949D-ED684C7033F3}"/>
              </a:ext>
            </a:extLst>
          </p:cNvPr>
          <p:cNvSpPr txBox="1"/>
          <p:nvPr/>
        </p:nvSpPr>
        <p:spPr>
          <a:xfrm>
            <a:off x="1852932" y="3484528"/>
            <a:ext cx="1182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DQN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9E2803-E1D5-752D-2BE7-24BC22F8B746}"/>
              </a:ext>
            </a:extLst>
          </p:cNvPr>
          <p:cNvSpPr txBox="1"/>
          <p:nvPr/>
        </p:nvSpPr>
        <p:spPr>
          <a:xfrm>
            <a:off x="6885390" y="3484528"/>
            <a:ext cx="1182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A2C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0DBC00-C358-4B65-030F-7FDE1F8B1430}"/>
              </a:ext>
            </a:extLst>
          </p:cNvPr>
          <p:cNvSpPr txBox="1"/>
          <p:nvPr/>
        </p:nvSpPr>
        <p:spPr>
          <a:xfrm>
            <a:off x="4456489" y="5867243"/>
            <a:ext cx="1182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PPO</a:t>
            </a:r>
            <a:endParaRPr lang="en-CA" dirty="0"/>
          </a:p>
        </p:txBody>
      </p:sp>
      <p:pic>
        <p:nvPicPr>
          <p:cNvPr id="10" name="Content Placeholder 9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D5A0998B-76DF-F492-65E3-7B14BE509A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790" y="1336329"/>
            <a:ext cx="4093580" cy="2213092"/>
          </a:xfrm>
        </p:spPr>
      </p:pic>
      <p:pic>
        <p:nvPicPr>
          <p:cNvPr id="15" name="Picture 14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61E65311-EA89-B347-9CE6-C32F794224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9548" y="1336329"/>
            <a:ext cx="4093579" cy="2213091"/>
          </a:xfrm>
          <a:prstGeom prst="rect">
            <a:avLst/>
          </a:prstGeom>
        </p:spPr>
      </p:pic>
      <p:pic>
        <p:nvPicPr>
          <p:cNvPr id="17" name="Picture 16" descr="A graph of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8A75A36E-712F-4433-F7BF-2D61FAA6A0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666" y="3647115"/>
            <a:ext cx="4267467" cy="230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3599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2527C-EC3F-DEA3-8365-C3EB3B786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000" b="1" dirty="0">
                <a:solidFill>
                  <a:srgbClr val="3B1B70"/>
                </a:solidFill>
                <a:latin typeface="Arial"/>
                <a:ea typeface="+mn-ea"/>
              </a:rPr>
              <a:t>Global SHAP Results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A5724-16D1-54D0-8682-57C9450C4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9599B2-4B58-6797-949D-ED684C7033F3}"/>
              </a:ext>
            </a:extLst>
          </p:cNvPr>
          <p:cNvSpPr txBox="1"/>
          <p:nvPr/>
        </p:nvSpPr>
        <p:spPr>
          <a:xfrm>
            <a:off x="1758269" y="3488764"/>
            <a:ext cx="1182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DQN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9E2803-E1D5-752D-2BE7-24BC22F8B746}"/>
              </a:ext>
            </a:extLst>
          </p:cNvPr>
          <p:cNvSpPr txBox="1"/>
          <p:nvPr/>
        </p:nvSpPr>
        <p:spPr>
          <a:xfrm>
            <a:off x="6885390" y="3484528"/>
            <a:ext cx="1182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A2C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0DBC00-C358-4B65-030F-7FDE1F8B1430}"/>
              </a:ext>
            </a:extLst>
          </p:cNvPr>
          <p:cNvSpPr txBox="1"/>
          <p:nvPr/>
        </p:nvSpPr>
        <p:spPr>
          <a:xfrm>
            <a:off x="4456489" y="5867243"/>
            <a:ext cx="1182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PPO</a:t>
            </a:r>
            <a:endParaRPr lang="en-CA" dirty="0"/>
          </a:p>
        </p:txBody>
      </p:sp>
      <p:pic>
        <p:nvPicPr>
          <p:cNvPr id="8" name="Content Placeholder 7" descr="A blue bar graph with white text&#10;&#10;Description automatically generated">
            <a:extLst>
              <a:ext uri="{FF2B5EF4-FFF2-40B4-BE49-F238E27FC236}">
                <a16:creationId xmlns:a16="http://schemas.microsoft.com/office/drawing/2014/main" id="{60501695-0039-000A-F515-EA55092D05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988" y="1386079"/>
            <a:ext cx="4009465" cy="2167617"/>
          </a:xfrm>
        </p:spPr>
      </p:pic>
      <p:pic>
        <p:nvPicPr>
          <p:cNvPr id="11" name="Picture 10" descr="A blue bar graph with white text&#10;&#10;Description automatically generated">
            <a:extLst>
              <a:ext uri="{FF2B5EF4-FFF2-40B4-BE49-F238E27FC236}">
                <a16:creationId xmlns:a16="http://schemas.microsoft.com/office/drawing/2014/main" id="{CB02EF5B-6AAF-0163-3BDC-6F89053C9E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6124" y="1258720"/>
            <a:ext cx="4267469" cy="2307101"/>
          </a:xfrm>
          <a:prstGeom prst="rect">
            <a:avLst/>
          </a:prstGeom>
        </p:spPr>
      </p:pic>
      <p:pic>
        <p:nvPicPr>
          <p:cNvPr id="16" name="Picture 15" descr="A blue bar graph with numbers&#10;&#10;Description automatically generated">
            <a:extLst>
              <a:ext uri="{FF2B5EF4-FFF2-40B4-BE49-F238E27FC236}">
                <a16:creationId xmlns:a16="http://schemas.microsoft.com/office/drawing/2014/main" id="{094360DD-7625-06DD-FAE8-8FFDE23726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9396" y="3466718"/>
            <a:ext cx="4433455" cy="2396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0779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72"/>
            <a:ext cx="9144000" cy="6858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EEDB0A-C8C6-80F8-ADA8-E83B3A442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515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1403" y="573851"/>
            <a:ext cx="876634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3C1B71"/>
                </a:solidFill>
                <a:latin typeface="Arial"/>
                <a:cs typeface="Arial Unicode MS"/>
              </a:rPr>
              <a:t>Integrating Explainability into Reinforcement Learning for Autonomous Vehicle Navigation in Simulated Environments </a:t>
            </a:r>
          </a:p>
          <a:p>
            <a:endParaRPr lang="en-US" sz="4000" dirty="0">
              <a:solidFill>
                <a:srgbClr val="3C1B71"/>
              </a:solidFill>
              <a:latin typeface="Arial"/>
              <a:cs typeface="Arial Unicode MS"/>
            </a:endParaRPr>
          </a:p>
          <a:p>
            <a:pPr algn="ctr"/>
            <a:endParaRPr lang="en-US" sz="2800" dirty="0">
              <a:solidFill>
                <a:srgbClr val="3C1B71"/>
              </a:solidFill>
              <a:latin typeface="Arial"/>
              <a:cs typeface="Arial Unicode MS"/>
            </a:endParaRPr>
          </a:p>
          <a:p>
            <a:pPr algn="ctr"/>
            <a:r>
              <a:rPr lang="en-US" sz="2800" dirty="0">
                <a:solidFill>
                  <a:srgbClr val="3C1B71"/>
                </a:solidFill>
                <a:latin typeface="Arial"/>
                <a:cs typeface="Arial Unicode MS"/>
              </a:rPr>
              <a:t>Fatemeh Dehrouyeh and Jifar Mekonnen 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700889" y="6300890"/>
            <a:ext cx="3189111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sz="1600" dirty="0">
              <a:solidFill>
                <a:srgbClr val="4F2683"/>
              </a:solidFill>
              <a:latin typeface="Arial"/>
              <a:cs typeface="Arial"/>
            </a:endParaRPr>
          </a:p>
          <a:p>
            <a:pPr algn="r"/>
            <a:endParaRPr lang="en-US" sz="1600" dirty="0">
              <a:solidFill>
                <a:srgbClr val="4F2683"/>
              </a:solidFill>
              <a:latin typeface="Arial"/>
              <a:cs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9434D6-E2A1-D7E0-B3A1-39C45F534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8CAB8E-7178-DBBE-FD57-B8DCC85D24FD}"/>
              </a:ext>
            </a:extLst>
          </p:cNvPr>
          <p:cNvSpPr txBox="1"/>
          <p:nvPr/>
        </p:nvSpPr>
        <p:spPr>
          <a:xfrm>
            <a:off x="6553200" y="6327132"/>
            <a:ext cx="46643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3C1B71"/>
                </a:solidFill>
                <a:latin typeface="Arial"/>
                <a:cs typeface="Arial Unicode MS"/>
              </a:rPr>
              <a:t>April 5, 2024</a:t>
            </a:r>
          </a:p>
        </p:txBody>
      </p:sp>
    </p:spTree>
    <p:extLst>
      <p:ext uri="{BB962C8B-B14F-4D97-AF65-F5344CB8AC3E}">
        <p14:creationId xmlns:p14="http://schemas.microsoft.com/office/powerpoint/2010/main" val="3638158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7AD9F-D1F0-2BCF-65A4-315F94578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>
                <a:solidFill>
                  <a:srgbClr val="3B1B70"/>
                </a:solidFill>
                <a:latin typeface="Arial"/>
                <a:ea typeface="+mn-ea"/>
              </a:rPr>
              <a:t>Overview</a:t>
            </a:r>
            <a:endParaRPr lang="en-CA" sz="4000" b="1" dirty="0">
              <a:solidFill>
                <a:srgbClr val="3B1B70"/>
              </a:solidFill>
              <a:latin typeface="Arial"/>
              <a:ea typeface="+mn-ea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008B9C-FD31-F58B-E171-66A43BCDD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3</a:t>
            </a:fld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EBA7C37-6F28-DE3D-DD8C-ADA3243BDB7C}"/>
              </a:ext>
            </a:extLst>
          </p:cNvPr>
          <p:cNvSpPr/>
          <p:nvPr/>
        </p:nvSpPr>
        <p:spPr>
          <a:xfrm>
            <a:off x="3445164" y="1640862"/>
            <a:ext cx="2253672" cy="969818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Autonomous vehicle context</a:t>
            </a:r>
            <a:endParaRPr lang="en-CA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D9497AE-EA78-F752-32D9-52131AECBDCE}"/>
              </a:ext>
            </a:extLst>
          </p:cNvPr>
          <p:cNvSpPr/>
          <p:nvPr/>
        </p:nvSpPr>
        <p:spPr>
          <a:xfrm>
            <a:off x="3445164" y="3177310"/>
            <a:ext cx="2253672" cy="969818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RL is used to train the model</a:t>
            </a:r>
            <a:endParaRPr lang="en-CA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A2B06A2-0B20-D3C9-F0D3-84FF064CF8B3}"/>
              </a:ext>
            </a:extLst>
          </p:cNvPr>
          <p:cNvSpPr/>
          <p:nvPr/>
        </p:nvSpPr>
        <p:spPr>
          <a:xfrm>
            <a:off x="3445164" y="4713758"/>
            <a:ext cx="2253672" cy="969818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Explainability is added to model</a:t>
            </a:r>
            <a:endParaRPr lang="en-CA" dirty="0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C4D45EFD-CA94-88AB-D5A1-4868D7A1B793}"/>
              </a:ext>
            </a:extLst>
          </p:cNvPr>
          <p:cNvSpPr/>
          <p:nvPr/>
        </p:nvSpPr>
        <p:spPr>
          <a:xfrm>
            <a:off x="4419602" y="2658467"/>
            <a:ext cx="341745" cy="471056"/>
          </a:xfrm>
          <a:prstGeom prst="downArrow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BE2A2477-BDA1-7195-CAE7-6B802015BF13}"/>
              </a:ext>
            </a:extLst>
          </p:cNvPr>
          <p:cNvSpPr/>
          <p:nvPr/>
        </p:nvSpPr>
        <p:spPr>
          <a:xfrm>
            <a:off x="4419602" y="4194915"/>
            <a:ext cx="341745" cy="471056"/>
          </a:xfrm>
          <a:prstGeom prst="downArrow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28D9E73-49F7-2DC6-356E-545CC545AC08}"/>
              </a:ext>
            </a:extLst>
          </p:cNvPr>
          <p:cNvSpPr/>
          <p:nvPr/>
        </p:nvSpPr>
        <p:spPr>
          <a:xfrm>
            <a:off x="6142182" y="4630630"/>
            <a:ext cx="1136073" cy="113607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SHAP</a:t>
            </a:r>
            <a:endParaRPr lang="en-CA" dirty="0">
              <a:solidFill>
                <a:sysClr val="windowText" lastClr="000000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F3D1BE8-AF0B-C060-C2A9-8F6D2B8477ED}"/>
              </a:ext>
            </a:extLst>
          </p:cNvPr>
          <p:cNvSpPr/>
          <p:nvPr/>
        </p:nvSpPr>
        <p:spPr>
          <a:xfrm>
            <a:off x="1147620" y="2797212"/>
            <a:ext cx="1833418" cy="183341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DQN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A2C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PPO</a:t>
            </a:r>
            <a:endParaRPr lang="en-CA" dirty="0">
              <a:solidFill>
                <a:sysClr val="windowText" lastClr="000000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8576A46-7224-99C4-A2EA-E84F8FFDFD56}"/>
              </a:ext>
            </a:extLst>
          </p:cNvPr>
          <p:cNvSpPr/>
          <p:nvPr/>
        </p:nvSpPr>
        <p:spPr>
          <a:xfrm>
            <a:off x="3060701" y="3533713"/>
            <a:ext cx="304800" cy="3048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1728412-AAF4-09D0-A407-338DB19DD8C6}"/>
              </a:ext>
            </a:extLst>
          </p:cNvPr>
          <p:cNvSpPr/>
          <p:nvPr/>
        </p:nvSpPr>
        <p:spPr>
          <a:xfrm>
            <a:off x="5768109" y="5046266"/>
            <a:ext cx="304800" cy="3048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277D2EE-2188-E840-B1E8-ACBDBE234476}"/>
              </a:ext>
            </a:extLst>
          </p:cNvPr>
          <p:cNvSpPr/>
          <p:nvPr/>
        </p:nvSpPr>
        <p:spPr>
          <a:xfrm>
            <a:off x="5768109" y="1973371"/>
            <a:ext cx="304800" cy="3048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18E9BCF-DDB5-10FA-F92D-B84E940CAEE2}"/>
              </a:ext>
            </a:extLst>
          </p:cNvPr>
          <p:cNvSpPr/>
          <p:nvPr/>
        </p:nvSpPr>
        <p:spPr>
          <a:xfrm>
            <a:off x="6142182" y="1362996"/>
            <a:ext cx="1533236" cy="1533236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Lunar Lander</a:t>
            </a:r>
            <a:endParaRPr lang="en-CA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0833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F5076-292F-186C-59C0-374BD3593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410" y="59017"/>
            <a:ext cx="8831178" cy="825603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solidFill>
                  <a:srgbClr val="3B1B70"/>
                </a:solidFill>
                <a:latin typeface="Arial"/>
              </a:rPr>
              <a:t>Lunar Lander Environment</a:t>
            </a:r>
            <a:endParaRPr lang="en-E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1C719-37BE-3962-D7E4-ADBC30D10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874" y="868218"/>
            <a:ext cx="8261926" cy="1382249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4200" dirty="0"/>
              <a:t>Lunar-lander (from OpenAI gym Box2D)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sz="3600" b="1" dirty="0"/>
              <a:t>Objective: </a:t>
            </a:r>
            <a:r>
              <a:rPr lang="en-CA" sz="3600" dirty="0"/>
              <a:t>Safely land a lunar vehicle on the moon within designated zones and avoid crashes.</a:t>
            </a:r>
            <a:endParaRPr lang="en-US" sz="36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b="1" dirty="0"/>
              <a:t>Action space</a:t>
            </a:r>
            <a:r>
              <a:rPr lang="en-US" sz="3600" dirty="0"/>
              <a:t>: 4 discrete actions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C1FFA9-04A0-14EB-2EC2-165133067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54BD2E-85CD-64AB-6318-757A6664F583}"/>
              </a:ext>
            </a:extLst>
          </p:cNvPr>
          <p:cNvSpPr txBox="1"/>
          <p:nvPr/>
        </p:nvSpPr>
        <p:spPr>
          <a:xfrm>
            <a:off x="661736" y="2094934"/>
            <a:ext cx="25867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/>
            <a:r>
              <a:rPr lang="en-US" dirty="0"/>
              <a:t>do nothing</a:t>
            </a:r>
          </a:p>
        </p:txBody>
      </p:sp>
      <p:pic>
        <p:nvPicPr>
          <p:cNvPr id="10" name="Graphic 9" descr="No sign outline">
            <a:extLst>
              <a:ext uri="{FF2B5EF4-FFF2-40B4-BE49-F238E27FC236}">
                <a16:creationId xmlns:a16="http://schemas.microsoft.com/office/drawing/2014/main" id="{1EA14B60-6475-8907-7AD7-004A3D5760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73895" y="2101069"/>
            <a:ext cx="369332" cy="36933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3596EB9-7785-3C71-F3A7-92E2BB3D9AFB}"/>
              </a:ext>
            </a:extLst>
          </p:cNvPr>
          <p:cNvSpPr txBox="1"/>
          <p:nvPr/>
        </p:nvSpPr>
        <p:spPr>
          <a:xfrm>
            <a:off x="4555837" y="2095292"/>
            <a:ext cx="25867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/>
            <a:r>
              <a:rPr lang="en-US" dirty="0"/>
              <a:t>fire left engine</a:t>
            </a:r>
          </a:p>
        </p:txBody>
      </p:sp>
      <p:pic>
        <p:nvPicPr>
          <p:cNvPr id="15" name="Graphic 14" descr="Caret Left with solid fill">
            <a:extLst>
              <a:ext uri="{FF2B5EF4-FFF2-40B4-BE49-F238E27FC236}">
                <a16:creationId xmlns:a16="http://schemas.microsoft.com/office/drawing/2014/main" id="{7B5939B6-B8EA-403E-8DC4-2C488760D97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908883" y="1986006"/>
            <a:ext cx="589548" cy="58954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79565EB-E843-5936-351F-6861AC98874B}"/>
              </a:ext>
            </a:extLst>
          </p:cNvPr>
          <p:cNvSpPr txBox="1"/>
          <p:nvPr/>
        </p:nvSpPr>
        <p:spPr>
          <a:xfrm>
            <a:off x="4511963" y="2579880"/>
            <a:ext cx="29838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/>
            <a:r>
              <a:rPr lang="en-US" dirty="0"/>
              <a:t>fire right engine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AC3594-7D9E-DF18-EA85-02821668E24C}"/>
              </a:ext>
            </a:extLst>
          </p:cNvPr>
          <p:cNvSpPr txBox="1"/>
          <p:nvPr/>
        </p:nvSpPr>
        <p:spPr>
          <a:xfrm>
            <a:off x="661736" y="2539276"/>
            <a:ext cx="2873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/>
            <a:r>
              <a:rPr lang="en-US" dirty="0"/>
              <a:t>fire main engine</a:t>
            </a:r>
          </a:p>
        </p:txBody>
      </p:sp>
      <p:pic>
        <p:nvPicPr>
          <p:cNvPr id="19" name="Graphic 18" descr="Caret Right with solid fill">
            <a:extLst>
              <a:ext uri="{FF2B5EF4-FFF2-40B4-BE49-F238E27FC236}">
                <a16:creationId xmlns:a16="http://schemas.microsoft.com/office/drawing/2014/main" id="{5FA398AC-8C37-3E35-1C89-80E4B5562D8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908883" y="2460687"/>
            <a:ext cx="589548" cy="589548"/>
          </a:xfrm>
          <a:prstGeom prst="rect">
            <a:avLst/>
          </a:prstGeom>
        </p:spPr>
      </p:pic>
      <p:pic>
        <p:nvPicPr>
          <p:cNvPr id="21" name="Graphic 20" descr="Caret Down with solid fill">
            <a:extLst>
              <a:ext uri="{FF2B5EF4-FFF2-40B4-BE49-F238E27FC236}">
                <a16:creationId xmlns:a16="http://schemas.microsoft.com/office/drawing/2014/main" id="{E24C437F-F4A2-B865-EEE1-AFC73F9F225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63787" y="2429168"/>
            <a:ext cx="589548" cy="58954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94778D7-2957-064C-E5E9-06CD8A493325}"/>
              </a:ext>
            </a:extLst>
          </p:cNvPr>
          <p:cNvSpPr txBox="1"/>
          <p:nvPr/>
        </p:nvSpPr>
        <p:spPr>
          <a:xfrm>
            <a:off x="364838" y="3133972"/>
            <a:ext cx="71309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b="1" dirty="0"/>
              <a:t>Observation</a:t>
            </a:r>
            <a:r>
              <a:rPr lang="en-US" sz="2000" b="1" dirty="0">
                <a:solidFill>
                  <a:srgbClr val="807F83"/>
                </a:solidFill>
                <a:latin typeface="Arial"/>
                <a:cs typeface="Arial"/>
              </a:rPr>
              <a:t> </a:t>
            </a:r>
            <a:r>
              <a:rPr lang="en-US" sz="2000" b="1" dirty="0"/>
              <a:t>space</a:t>
            </a:r>
            <a:r>
              <a:rPr lang="en-US" sz="2400" dirty="0"/>
              <a:t>: </a:t>
            </a:r>
            <a:r>
              <a:rPr lang="en-US" sz="2000" dirty="0"/>
              <a:t>8-d vector</a:t>
            </a:r>
            <a:endParaRPr lang="en-ET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4AD69E1-DF1E-2C28-BC17-382B748F1E7F}"/>
                  </a:ext>
                </a:extLst>
              </p:cNvPr>
              <p:cNvSpPr txBox="1"/>
              <p:nvPr/>
            </p:nvSpPr>
            <p:spPr>
              <a:xfrm>
                <a:off x="364838" y="3669432"/>
                <a:ext cx="6757491" cy="52591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,  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>
                              <a:latin typeface="Cambria Math" panose="02040503050406030204" pitchFamily="18" charset="0"/>
                            </a:rPr>
                            <m:t>𝑑𝑥</m:t>
                          </m:r>
                        </m:num>
                        <m:den>
                          <m:r>
                            <a:rPr lang="en-US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>
                          <a:latin typeface="Cambria Math" panose="02040503050406030204" pitchFamily="18" charset="0"/>
                        </a:rPr>
                        <m:t>,  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>
                              <a:latin typeface="Cambria Math" panose="020405030504060302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1,  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US">
                          <a:latin typeface="Cambria Math" panose="02040503050406030204" pitchFamily="18" charset="0"/>
                        </a:rPr>
                        <m:t>2)</m:t>
                      </m:r>
                    </m:oMath>
                  </m:oMathPara>
                </a14:m>
                <a:endParaRPr lang="en-ET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4AD69E1-DF1E-2C28-BC17-382B748F1E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838" y="3669432"/>
                <a:ext cx="6757491" cy="525913"/>
              </a:xfrm>
              <a:prstGeom prst="rect">
                <a:avLst/>
              </a:prstGeom>
              <a:blipFill>
                <a:blip r:embed="rId13"/>
                <a:stretch>
                  <a:fillRect t="-2326" b="-13953"/>
                </a:stretch>
              </a:blipFill>
            </p:spPr>
            <p:txBody>
              <a:bodyPr/>
              <a:lstStyle/>
              <a:p>
                <a:r>
                  <a:rPr lang="en-E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2">
            <a:extLst>
              <a:ext uri="{FF2B5EF4-FFF2-40B4-BE49-F238E27FC236}">
                <a16:creationId xmlns:a16="http://schemas.microsoft.com/office/drawing/2014/main" id="{1EAF5DAC-1A62-FF13-F75A-6B070D6C6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5701" y="4501769"/>
            <a:ext cx="2328299" cy="1644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2EE032-7BE6-C477-B3EA-6ADE3340F6C4}"/>
              </a:ext>
            </a:extLst>
          </p:cNvPr>
          <p:cNvSpPr txBox="1"/>
          <p:nvPr/>
        </p:nvSpPr>
        <p:spPr>
          <a:xfrm>
            <a:off x="424874" y="4464583"/>
            <a:ext cx="625301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b="1" dirty="0"/>
              <a:t>Reward</a:t>
            </a:r>
            <a:r>
              <a:rPr lang="en-US" sz="2000" b="1" dirty="0">
                <a:solidFill>
                  <a:srgbClr val="807F83"/>
                </a:solidFill>
                <a:latin typeface="Arial"/>
                <a:cs typeface="Arial"/>
              </a:rPr>
              <a:t> </a:t>
            </a:r>
            <a:r>
              <a:rPr lang="en-US" sz="2000" b="1" dirty="0"/>
              <a:t>model</a:t>
            </a:r>
            <a:r>
              <a:rPr lang="en-US" sz="2400" dirty="0"/>
              <a:t>: 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2400" dirty="0"/>
              <a:t>+ : </a:t>
            </a:r>
            <a:r>
              <a:rPr lang="en-US" sz="2000" dirty="0"/>
              <a:t>closer to pad, slower, leg in contact (+10), landing safely (+100)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2400" dirty="0"/>
              <a:t>-</a:t>
            </a:r>
            <a:r>
              <a:rPr lang="en-US" sz="2000" dirty="0"/>
              <a:t> : further to pad, faster, tilting, firing side (-.03), firing main (-.3),  crashing (-100)</a:t>
            </a:r>
            <a:endParaRPr lang="en-ET" sz="2000" dirty="0"/>
          </a:p>
        </p:txBody>
      </p:sp>
    </p:spTree>
    <p:extLst>
      <p:ext uri="{BB962C8B-B14F-4D97-AF65-F5344CB8AC3E}">
        <p14:creationId xmlns:p14="http://schemas.microsoft.com/office/powerpoint/2010/main" val="3870609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C4F53-F523-4A81-229B-B69124310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3B1B70"/>
                </a:solidFill>
                <a:latin typeface="Arial"/>
              </a:rPr>
              <a:t>RL Models</a:t>
            </a:r>
            <a:endParaRPr lang="en-CA" b="1" dirty="0">
              <a:solidFill>
                <a:srgbClr val="3B1B70"/>
              </a:solidFill>
              <a:latin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5C765D-F956-5962-937C-37102AD0F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5</a:t>
            </a:fld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48179BA-8251-EADC-DFB8-CF1458A4EE8B}"/>
              </a:ext>
            </a:extLst>
          </p:cNvPr>
          <p:cNvSpPr/>
          <p:nvPr/>
        </p:nvSpPr>
        <p:spPr>
          <a:xfrm>
            <a:off x="3142672" y="1590963"/>
            <a:ext cx="2858655" cy="438395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A2C</a:t>
            </a:r>
          </a:p>
          <a:p>
            <a:pPr algn="ctr"/>
            <a:endParaRPr lang="en-US" b="1" dirty="0"/>
          </a:p>
          <a:p>
            <a:pPr algn="ctr"/>
            <a:endParaRPr lang="en-US" b="1" dirty="0"/>
          </a:p>
          <a:p>
            <a:pPr algn="ctr"/>
            <a:endParaRPr lang="en-US" b="1" dirty="0"/>
          </a:p>
          <a:p>
            <a:pPr algn="ctr"/>
            <a:endParaRPr lang="en-US" b="1" dirty="0"/>
          </a:p>
          <a:p>
            <a:pPr algn="ctr"/>
            <a:endParaRPr lang="en-US" b="1" dirty="0"/>
          </a:p>
          <a:p>
            <a:r>
              <a:rPr lang="en-US" sz="1800" dirty="0">
                <a:solidFill>
                  <a:schemeClr val="tx1"/>
                </a:solidFill>
                <a:latin typeface="Arial"/>
                <a:cs typeface="Arial"/>
              </a:rPr>
              <a:t>gamma = 0.995</a:t>
            </a:r>
          </a:p>
          <a:p>
            <a:r>
              <a:rPr lang="en-US" sz="1800" dirty="0">
                <a:solidFill>
                  <a:schemeClr val="tx1"/>
                </a:solidFill>
                <a:latin typeface="Arial"/>
                <a:cs typeface="Arial"/>
              </a:rPr>
              <a:t>learning rate = 8.3e-4</a:t>
            </a:r>
          </a:p>
          <a:p>
            <a:pPr algn="ctr"/>
            <a:endParaRPr lang="en-US" b="1" dirty="0"/>
          </a:p>
          <a:p>
            <a:pPr algn="ctr"/>
            <a:endParaRPr lang="en-US" sz="1600" dirty="0">
              <a:solidFill>
                <a:schemeClr val="tx1"/>
              </a:solidFill>
              <a:latin typeface="Arial"/>
              <a:cs typeface="Arial"/>
            </a:endParaRPr>
          </a:p>
          <a:p>
            <a:pPr algn="ctr"/>
            <a:endParaRPr lang="en-US" sz="1600" dirty="0">
              <a:solidFill>
                <a:schemeClr val="tx1"/>
              </a:solidFill>
              <a:latin typeface="Arial"/>
              <a:cs typeface="Arial"/>
            </a:endParaRPr>
          </a:p>
          <a:p>
            <a:pPr algn="ctr"/>
            <a:endParaRPr lang="en-US" b="1" dirty="0"/>
          </a:p>
          <a:p>
            <a:pPr algn="ctr"/>
            <a:endParaRPr lang="en-CA" b="1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BBCBE07-DE55-E0C8-E82C-D108E48CEE00}"/>
              </a:ext>
            </a:extLst>
          </p:cNvPr>
          <p:cNvSpPr/>
          <p:nvPr/>
        </p:nvSpPr>
        <p:spPr>
          <a:xfrm>
            <a:off x="175488" y="1600199"/>
            <a:ext cx="2858655" cy="438395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DQN</a:t>
            </a:r>
          </a:p>
          <a:p>
            <a:pPr algn="ctr"/>
            <a:endParaRPr lang="en-US" sz="1600" b="1" dirty="0">
              <a:solidFill>
                <a:schemeClr val="tx1"/>
              </a:solidFill>
            </a:endParaRPr>
          </a:p>
          <a:p>
            <a:pPr algn="ctr"/>
            <a:endParaRPr lang="en-US" sz="1600" b="1" dirty="0">
              <a:solidFill>
                <a:schemeClr val="tx1"/>
              </a:solidFill>
            </a:endParaRPr>
          </a:p>
          <a:p>
            <a:pPr algn="ctr"/>
            <a:endParaRPr lang="en-US" sz="1600" b="1" dirty="0">
              <a:solidFill>
                <a:schemeClr val="tx1"/>
              </a:solidFill>
            </a:endParaRPr>
          </a:p>
          <a:p>
            <a:pPr algn="ctr"/>
            <a:endParaRPr lang="en-US" sz="1600" b="1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  <a:latin typeface="Arial"/>
                <a:cs typeface="Arial"/>
              </a:rPr>
              <a:t>gamma = 0.99</a:t>
            </a:r>
          </a:p>
          <a:p>
            <a:r>
              <a:rPr lang="en-US" sz="1600" dirty="0">
                <a:solidFill>
                  <a:schemeClr val="tx1"/>
                </a:solidFill>
                <a:latin typeface="Arial"/>
                <a:cs typeface="Arial"/>
              </a:rPr>
              <a:t>learning rate = 6.3e-4</a:t>
            </a:r>
          </a:p>
          <a:p>
            <a:r>
              <a:rPr lang="en-US" sz="1600" dirty="0">
                <a:solidFill>
                  <a:schemeClr val="tx1"/>
                </a:solidFill>
                <a:latin typeface="Arial"/>
                <a:cs typeface="Arial"/>
              </a:rPr>
              <a:t>batch size = 128</a:t>
            </a:r>
          </a:p>
          <a:p>
            <a:r>
              <a:rPr lang="en-US" sz="1600" dirty="0">
                <a:solidFill>
                  <a:schemeClr val="tx1"/>
                </a:solidFill>
                <a:latin typeface="Arial"/>
                <a:cs typeface="Arial"/>
              </a:rPr>
              <a:t>replay buffer size = 50000</a:t>
            </a:r>
          </a:p>
          <a:p>
            <a:pPr algn="ctr"/>
            <a:endParaRPr lang="en-US" sz="1600" b="1" dirty="0">
              <a:solidFill>
                <a:schemeClr val="tx1"/>
              </a:solidFill>
            </a:endParaRPr>
          </a:p>
          <a:p>
            <a:pPr algn="ctr"/>
            <a:endParaRPr lang="en-US" sz="1600" b="1" dirty="0">
              <a:solidFill>
                <a:schemeClr val="tx1"/>
              </a:solidFill>
            </a:endParaRPr>
          </a:p>
          <a:p>
            <a:pPr algn="ctr"/>
            <a:endParaRPr lang="en-US" sz="1600" b="1" dirty="0">
              <a:solidFill>
                <a:schemeClr val="tx1"/>
              </a:solidFill>
            </a:endParaRPr>
          </a:p>
          <a:p>
            <a:pPr algn="ctr"/>
            <a:endParaRPr lang="en-CA" b="1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A18F257-6E2A-2EB8-A032-B25000BB1CD6}"/>
              </a:ext>
            </a:extLst>
          </p:cNvPr>
          <p:cNvSpPr/>
          <p:nvPr/>
        </p:nvSpPr>
        <p:spPr>
          <a:xfrm>
            <a:off x="6109857" y="1600199"/>
            <a:ext cx="2858655" cy="438395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PPO</a:t>
            </a:r>
          </a:p>
          <a:p>
            <a:pPr algn="ctr"/>
            <a:endParaRPr lang="en-CA" b="1" dirty="0"/>
          </a:p>
          <a:p>
            <a:pPr algn="ctr"/>
            <a:endParaRPr lang="en-CA" b="1" dirty="0"/>
          </a:p>
          <a:p>
            <a:pPr algn="ctr"/>
            <a:endParaRPr lang="en-CA" b="1" dirty="0"/>
          </a:p>
          <a:p>
            <a:pPr algn="ctr"/>
            <a:endParaRPr lang="en-CA" b="1" dirty="0"/>
          </a:p>
          <a:p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gamma = 0.999</a:t>
            </a:r>
          </a:p>
          <a:p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learning rate = 3e-4</a:t>
            </a:r>
          </a:p>
          <a:p>
            <a:pPr algn="ctr"/>
            <a:endParaRPr lang="en-CA" b="1" dirty="0"/>
          </a:p>
          <a:p>
            <a:pPr algn="ctr"/>
            <a:endParaRPr lang="en-CA" b="1" dirty="0"/>
          </a:p>
          <a:p>
            <a:pPr algn="ctr"/>
            <a:endParaRPr lang="en-CA" b="1" dirty="0"/>
          </a:p>
          <a:p>
            <a:pPr algn="ctr"/>
            <a:endParaRPr lang="en-CA" b="1" dirty="0"/>
          </a:p>
          <a:p>
            <a:pPr algn="ctr"/>
            <a:endParaRPr lang="en-CA" b="1" dirty="0"/>
          </a:p>
        </p:txBody>
      </p:sp>
    </p:spTree>
    <p:extLst>
      <p:ext uri="{BB962C8B-B14F-4D97-AF65-F5344CB8AC3E}">
        <p14:creationId xmlns:p14="http://schemas.microsoft.com/office/powerpoint/2010/main" val="497360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BA0BD-3E38-2FEB-D7A8-EC75C2498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3B1B70"/>
                </a:solidFill>
                <a:latin typeface="Arial"/>
              </a:rPr>
              <a:t>Training Results</a:t>
            </a:r>
            <a:endParaRPr lang="en-CA" b="1" dirty="0">
              <a:solidFill>
                <a:srgbClr val="3B1B70"/>
              </a:solidFill>
              <a:latin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27EBBE-3BAF-F42D-65A3-20D99522F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 descr="A graph showing a number of different colored lines&#10;&#10;Description automatically generated">
            <a:extLst>
              <a:ext uri="{FF2B5EF4-FFF2-40B4-BE49-F238E27FC236}">
                <a16:creationId xmlns:a16="http://schemas.microsoft.com/office/drawing/2014/main" id="{FF5BB623-CFC9-0F44-7C9A-649A9A5FD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21819"/>
            <a:ext cx="5223164" cy="2423544"/>
          </a:xfrm>
          <a:prstGeom prst="rect">
            <a:avLst/>
          </a:prstGeom>
        </p:spPr>
      </p:pic>
      <p:pic>
        <p:nvPicPr>
          <p:cNvPr id="6" name="Picture 5" descr="A graph of a training&#10;&#10;Description automatically generated with medium confidence">
            <a:extLst>
              <a:ext uri="{FF2B5EF4-FFF2-40B4-BE49-F238E27FC236}">
                <a16:creationId xmlns:a16="http://schemas.microsoft.com/office/drawing/2014/main" id="{EEE22881-8280-F33C-0317-62C3ED66E4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0468" y="3760798"/>
            <a:ext cx="5531602" cy="242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199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DC199-3E15-A13E-8053-850AD19A3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3B1B70"/>
                </a:solidFill>
                <a:latin typeface="Arial"/>
              </a:rPr>
              <a:t>Evaluation Results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F2F48B-F1E6-F8FB-ED8B-DE248D5E2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7</a:t>
            </a:fld>
            <a:endParaRPr lang="en-US"/>
          </a:p>
        </p:txBody>
      </p:sp>
      <p:pic>
        <p:nvPicPr>
          <p:cNvPr id="7" name="Content Placeholder 6" descr="A graph of blue rectangular bars&#10;&#10;Description automatically generated with medium confidence">
            <a:extLst>
              <a:ext uri="{FF2B5EF4-FFF2-40B4-BE49-F238E27FC236}">
                <a16:creationId xmlns:a16="http://schemas.microsoft.com/office/drawing/2014/main" id="{FBE3B6F2-DBD8-05A5-01D6-12ED8EC792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3740" y="2041236"/>
            <a:ext cx="4641060" cy="3258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647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7C35B08-D22F-657C-D991-E2F9ED722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solidFill>
                  <a:srgbClr val="3B1B70"/>
                </a:solidFill>
                <a:latin typeface="Arial"/>
                <a:cs typeface="Arial Unicode MS"/>
              </a:rPr>
              <a:t>GIF Results</a:t>
            </a:r>
            <a:endParaRPr lang="en-ET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DFD9B89-914C-CDCE-9DE6-0A7F5811C4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ET" sz="3600" dirty="0">
                <a:latin typeface="Arial"/>
                <a:cs typeface="Arial"/>
              </a:rPr>
              <a:t>    PPO</a:t>
            </a:r>
          </a:p>
        </p:txBody>
      </p:sp>
      <p:pic>
        <p:nvPicPr>
          <p:cNvPr id="13" name="Content Placeholder 12" descr="A screenshot of a video game&#10;&#10;Description automatically generated">
            <a:extLst>
              <a:ext uri="{FF2B5EF4-FFF2-40B4-BE49-F238E27FC236}">
                <a16:creationId xmlns:a16="http://schemas.microsoft.com/office/drawing/2014/main" id="{959A9699-D65C-774F-F850-3910DF1C00D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56411" y="2292350"/>
            <a:ext cx="2845466" cy="2540000"/>
          </a:xfr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02D8D4B-BBB3-94DA-E4CD-35E51AE316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200401" y="1535113"/>
            <a:ext cx="5486400" cy="639762"/>
          </a:xfrm>
        </p:spPr>
        <p:txBody>
          <a:bodyPr>
            <a:noAutofit/>
          </a:bodyPr>
          <a:lstStyle/>
          <a:p>
            <a:r>
              <a:rPr lang="en-ET" sz="3600" dirty="0">
                <a:latin typeface="Arial"/>
                <a:cs typeface="Arial"/>
              </a:rPr>
              <a:t>      A2C                 DQN</a:t>
            </a:r>
          </a:p>
        </p:txBody>
      </p:sp>
      <p:pic>
        <p:nvPicPr>
          <p:cNvPr id="19" name="Content Placeholder 18" descr="A screenshot of a video game&#10;&#10;Description automatically generated">
            <a:extLst>
              <a:ext uri="{FF2B5EF4-FFF2-40B4-BE49-F238E27FC236}">
                <a16:creationId xmlns:a16="http://schemas.microsoft.com/office/drawing/2014/main" id="{8DBC491D-A3A6-A2D6-1DB6-3350BE5280D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3200401" y="2300705"/>
            <a:ext cx="2845467" cy="2540000"/>
          </a:xfrm>
        </p:spPr>
      </p:pic>
      <p:pic>
        <p:nvPicPr>
          <p:cNvPr id="3" name="Picture 2" descr="A video game screen with a purple object and yellow flags&#10;&#10;Description automatically generated">
            <a:extLst>
              <a:ext uri="{FF2B5EF4-FFF2-40B4-BE49-F238E27FC236}">
                <a16:creationId xmlns:a16="http://schemas.microsoft.com/office/drawing/2014/main" id="{6E862129-5949-568D-700C-CF23AF92C1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392" y="2300705"/>
            <a:ext cx="2743197" cy="2256589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2516E9E-A6F6-9DD0-AD89-5631B5989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F8058-3785-FA4E-971F-CD598328817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5377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D9ED8-C1E6-FDE7-546C-5CB5D5798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>
                <a:solidFill>
                  <a:srgbClr val="3B1B70"/>
                </a:solidFill>
                <a:latin typeface="Arial"/>
                <a:ea typeface="+mn-ea"/>
              </a:rPr>
              <a:t>Explainability</a:t>
            </a:r>
            <a:endParaRPr lang="en-CA" sz="4000" b="1" dirty="0">
              <a:solidFill>
                <a:srgbClr val="3B1B70"/>
              </a:solidFill>
              <a:latin typeface="Arial"/>
              <a:ea typeface="+mn-ea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3AB6-3AEB-1323-3324-3A9271192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No black-box anymore!</a:t>
            </a:r>
          </a:p>
          <a:p>
            <a:r>
              <a:rPr lang="en-US" dirty="0"/>
              <a:t>More transparent ML outputs.</a:t>
            </a:r>
          </a:p>
          <a:p>
            <a:r>
              <a:rPr lang="en-CA" dirty="0"/>
              <a:t>Scopes:</a:t>
            </a:r>
          </a:p>
          <a:p>
            <a:pPr lvl="1"/>
            <a:r>
              <a:rPr lang="en-US" dirty="0"/>
              <a:t> </a:t>
            </a:r>
            <a:r>
              <a:rPr lang="en-US" sz="2400" dirty="0"/>
              <a:t>Global Interpretability clarify the entire logic of a model that leads to various outcomes.</a:t>
            </a:r>
          </a:p>
          <a:p>
            <a:pPr lvl="1"/>
            <a:r>
              <a:rPr lang="en-US" sz="2400" dirty="0"/>
              <a:t> Local Interpretability explains the rationale behind a specific decision.</a:t>
            </a:r>
          </a:p>
          <a:p>
            <a:r>
              <a:rPr lang="en-US" dirty="0" err="1"/>
              <a:t>SHapley</a:t>
            </a:r>
            <a:r>
              <a:rPr lang="en-US" dirty="0"/>
              <a:t> Additive </a:t>
            </a:r>
            <a:r>
              <a:rPr lang="en-US" dirty="0" err="1"/>
              <a:t>exPlanations</a:t>
            </a:r>
            <a:r>
              <a:rPr lang="en-US" dirty="0"/>
              <a:t> (SHAP)</a:t>
            </a:r>
          </a:p>
          <a:p>
            <a:pPr marL="0" indent="0">
              <a:buNone/>
            </a:pPr>
            <a:endParaRPr lang="en-CA" dirty="0"/>
          </a:p>
        </p:txBody>
      </p:sp>
      <p:sp>
        <p:nvSpPr>
          <p:cNvPr id="4" name="Multiplication Sign 3">
            <a:extLst>
              <a:ext uri="{FF2B5EF4-FFF2-40B4-BE49-F238E27FC236}">
                <a16:creationId xmlns:a16="http://schemas.microsoft.com/office/drawing/2014/main" id="{282D0B2E-C466-220E-A349-F33F996E5A23}"/>
              </a:ext>
            </a:extLst>
          </p:cNvPr>
          <p:cNvSpPr/>
          <p:nvPr/>
        </p:nvSpPr>
        <p:spPr>
          <a:xfrm>
            <a:off x="7028566" y="288353"/>
            <a:ext cx="859536" cy="886968"/>
          </a:xfrm>
          <a:prstGeom prst="mathMultiply">
            <a:avLst/>
          </a:prstGeom>
          <a:solidFill>
            <a:srgbClr val="FF0000"/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Surprise Box">
                <a:extLst>
                  <a:ext uri="{FF2B5EF4-FFF2-40B4-BE49-F238E27FC236}">
                    <a16:creationId xmlns:a16="http://schemas.microsoft.com/office/drawing/2014/main" id="{F80DFF88-FE10-5800-7B95-2454AD3E0A3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83638231"/>
                  </p:ext>
                </p:extLst>
              </p:nvPr>
            </p:nvGraphicFramePr>
            <p:xfrm>
              <a:off x="6837246" y="1052377"/>
              <a:ext cx="1242177" cy="120814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242177" cy="1208144"/>
                    </a:xfrm>
                    <a:prstGeom prst="rect">
                      <a:avLst/>
                    </a:prstGeom>
                  </am3d:spPr>
                  <am3d:camera>
                    <am3d:pos x="0" y="0" z="773524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227541" d="1000000"/>
                    <am3d:preTrans dx="-754209" dy="-17346238" dz="-197151"/>
                    <am3d:scale>
                      <am3d:sx n="1000000" d="1000000"/>
                      <am3d:sy n="1000000" d="1000000"/>
                      <am3d:sz n="1000000" d="1000000"/>
                    </am3d:scale>
                    <am3d:rot ax="424675" ay="1410123" az="17007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72997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Surprise Box">
                <a:extLst>
                  <a:ext uri="{FF2B5EF4-FFF2-40B4-BE49-F238E27FC236}">
                    <a16:creationId xmlns:a16="http://schemas.microsoft.com/office/drawing/2014/main" id="{F80DFF88-FE10-5800-7B95-2454AD3E0A3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37246" y="1052377"/>
                <a:ext cx="1242177" cy="1208144"/>
              </a:xfrm>
              <a:prstGeom prst="rect">
                <a:avLst/>
              </a:prstGeom>
            </p:spPr>
          </p:pic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012DB95-BE09-A0C3-FF39-988BA269C9FE}"/>
              </a:ext>
            </a:extLst>
          </p:cNvPr>
          <p:cNvCxnSpPr/>
          <p:nvPr/>
        </p:nvCxnSpPr>
        <p:spPr>
          <a:xfrm>
            <a:off x="6089100" y="1688037"/>
            <a:ext cx="748146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91DC903-68C3-B16D-0E20-F9A0C6F52998}"/>
              </a:ext>
            </a:extLst>
          </p:cNvPr>
          <p:cNvCxnSpPr/>
          <p:nvPr/>
        </p:nvCxnSpPr>
        <p:spPr>
          <a:xfrm>
            <a:off x="8123438" y="1688356"/>
            <a:ext cx="748146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9562FE7-D0EF-82D8-4B0B-FF22C8EB29EC}"/>
              </a:ext>
            </a:extLst>
          </p:cNvPr>
          <p:cNvSpPr txBox="1"/>
          <p:nvPr/>
        </p:nvSpPr>
        <p:spPr>
          <a:xfrm>
            <a:off x="5952778" y="1324253"/>
            <a:ext cx="748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6234B1-A5F2-F134-7A7F-766D1EE59264}"/>
              </a:ext>
            </a:extLst>
          </p:cNvPr>
          <p:cNvSpPr txBox="1"/>
          <p:nvPr/>
        </p:nvSpPr>
        <p:spPr>
          <a:xfrm>
            <a:off x="8107412" y="1302811"/>
            <a:ext cx="951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</a:t>
            </a:r>
            <a:endParaRPr lang="en-CA" dirty="0"/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2143AEFC-DA06-C146-6444-057160EEB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6A6F8058-3785-FA4E-971F-CD598328817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695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1294</TotalTime>
  <Words>595</Words>
  <Application>Microsoft Macintosh PowerPoint</Application>
  <PresentationFormat>On-screen Show (4:3)</PresentationFormat>
  <Paragraphs>136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Cambria Math</vt:lpstr>
      <vt:lpstr>Lato</vt:lpstr>
      <vt:lpstr>Segoe UI</vt:lpstr>
      <vt:lpstr>Söhne</vt:lpstr>
      <vt:lpstr>Times New Roman</vt:lpstr>
      <vt:lpstr>Office Theme</vt:lpstr>
      <vt:lpstr>PowerPoint Presentation</vt:lpstr>
      <vt:lpstr>PowerPoint Presentation</vt:lpstr>
      <vt:lpstr>Overview</vt:lpstr>
      <vt:lpstr>Lunar Lander Environment</vt:lpstr>
      <vt:lpstr>RL Models</vt:lpstr>
      <vt:lpstr>Training Results</vt:lpstr>
      <vt:lpstr>Evaluation Results</vt:lpstr>
      <vt:lpstr>GIF Results</vt:lpstr>
      <vt:lpstr>Explainability</vt:lpstr>
      <vt:lpstr>SHAP Background</vt:lpstr>
      <vt:lpstr>SHAP Algorithm</vt:lpstr>
      <vt:lpstr>SHAP for RL</vt:lpstr>
      <vt:lpstr>Local SHAP Results</vt:lpstr>
      <vt:lpstr>Global SHAP Results</vt:lpstr>
      <vt:lpstr>Global SHAP Results</vt:lpstr>
      <vt:lpstr>PowerPoint Presentation</vt:lpstr>
    </vt:vector>
  </TitlesOfParts>
  <Company>UWO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Jennifer Wilson</dc:creator>
  <cp:lastModifiedBy>Jifar Mekonnen Hunde</cp:lastModifiedBy>
  <cp:revision>107</cp:revision>
  <cp:lastPrinted>2012-01-12T15:01:17Z</cp:lastPrinted>
  <dcterms:created xsi:type="dcterms:W3CDTF">2011-12-23T15:22:14Z</dcterms:created>
  <dcterms:modified xsi:type="dcterms:W3CDTF">2024-04-05T13:20:57Z</dcterms:modified>
</cp:coreProperties>
</file>

<file path=docProps/thumbnail.jpeg>
</file>